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99" r:id="rId2"/>
    <p:sldId id="298" r:id="rId3"/>
    <p:sldId id="300" r:id="rId4"/>
    <p:sldId id="261" r:id="rId5"/>
    <p:sldId id="301" r:id="rId6"/>
    <p:sldId id="302" r:id="rId7"/>
    <p:sldId id="304" r:id="rId8"/>
    <p:sldId id="303" r:id="rId9"/>
    <p:sldId id="289" r:id="rId10"/>
  </p:sldIdLst>
  <p:sldSz cx="9144000" cy="5143500" type="screen16x9"/>
  <p:notesSz cx="6858000" cy="9144000"/>
  <p:embeddedFontLst>
    <p:embeddedFont>
      <p:font typeface="맑은 고딕 Semilight" panose="020B0502040204020203" pitchFamily="50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Cambria Math" panose="02040503050406030204" pitchFamily="18" charset="0"/>
      <p:regular r:id="rId15"/>
    </p:embeddedFont>
    <p:embeddedFont>
      <p:font typeface="HyhwpEQ" panose="02030600000101010101" pitchFamily="18" charset="-127"/>
      <p:regular r:id="rId16"/>
    </p:embeddedFont>
    <p:embeddedFont>
      <p:font typeface="宋体" panose="02010600030101010101" pitchFamily="2" charset="-122"/>
      <p:regular r:id="rId17"/>
    </p:embeddedFont>
    <p:embeddedFont>
      <p:font typeface="微软雅黑" panose="020B0503020204020204" pitchFamily="34" charset="-122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r3MUPL0UKjGR6L7dTHplRA==" hashData="lsr25Vq3T6zB8fIiFlZ+T9bawG8ncIJYawYM+yyl5woUBcIMEJDMWBjjDZM3He8xyP7zx7XiZnGH0hn53Zxuf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34343"/>
    <a:srgbClr val="FF9E00"/>
    <a:srgbClr val="F1BE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00437C-1537-41BB-9C01-C252577875F9}">
  <a:tblStyle styleId="{6700437C-1537-41BB-9C01-C252577875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0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55479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48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0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798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97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08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2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620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02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86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4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V="1">
            <a:off x="0" y="5041082"/>
            <a:ext cx="9144000" cy="204834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96"/>
          </a:p>
        </p:txBody>
      </p:sp>
      <p:sp>
        <p:nvSpPr>
          <p:cNvPr id="3" name="矩形 2"/>
          <p:cNvSpPr/>
          <p:nvPr userDrawn="1"/>
        </p:nvSpPr>
        <p:spPr>
          <a:xfrm flipV="1">
            <a:off x="0" y="5012626"/>
            <a:ext cx="9144000" cy="569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96"/>
          </a:p>
        </p:txBody>
      </p:sp>
    </p:spTree>
    <p:extLst>
      <p:ext uri="{BB962C8B-B14F-4D97-AF65-F5344CB8AC3E}">
        <p14:creationId xmlns:p14="http://schemas.microsoft.com/office/powerpoint/2010/main" val="371489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9" r:id="rId3"/>
    <p:sldLayoutId id="2147483660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tteunga/Project/blob/master/1970%EB%85%84%20%EB%AF%B8%EA%B5%AD%EB%8B%B4%EB%B0%B0%ED%8C%90%EB%A7%A4%EB%9F%89%EC%9D%98%20%EC%9A%94%EC%9D%B8%EB%B6%84%EC%84%9D.md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hub.com/tteunga/Project/blob/master/%EA%B5%90%ED%86%B5%EC%82%AC%EA%B3%A0,%20CCTV%20%EB%8D%B0%EC%9D%B4%ED%84%B0%EB%A5%BC%20%EC%9D%B4%EC%9A%A9%ED%95%9C%20%EA%B8%B0%EC%88%A0%ED%86%B5%EA%B3%84%EB%B6%84%EC%84%9D%20%EB%B0%8F%20GPS%20%EC%A2%8C%ED%91%9C%20%EC%8B%9C%EA%B0%81%ED%99%94.md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ithub.com/tteunga/Project/blob/master/Gaon%20Chart%EB%A5%BC%20%ED%86%B5%ED%95%9C%20%EC%9D%8C%EC%95%85%20%EB%8B%A4%EC%9A%B4%EB%A1%9C%EB%93%9C%20%EC%88%9C%EC%9C%84%20%EB%B6%84%EC%84%9D_2016.md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teunga/Python/tree/master/Text%20Mining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879" y="338886"/>
            <a:ext cx="29642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</a:t>
            </a:r>
          </a:p>
          <a:p>
            <a:r>
              <a:rPr lang="en-US" altLang="ko-KR" sz="7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SEUNG</a:t>
            </a:r>
          </a:p>
          <a:p>
            <a:r>
              <a:rPr lang="en-US" altLang="ko-KR" sz="7000" dirty="0">
                <a:solidFill>
                  <a:schemeClr val="bg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ko-KR" altLang="en-US" sz="7000" dirty="0">
              <a:solidFill>
                <a:schemeClr val="bg2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HyhwpEQ" panose="02030600000101010101" pitchFamily="18" charset="-127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41"/>
            <a:ext cx="3599092" cy="5143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96"/>
          </a:p>
        </p:txBody>
      </p:sp>
      <p:sp>
        <p:nvSpPr>
          <p:cNvPr id="12" name="矩形 11"/>
          <p:cNvSpPr/>
          <p:nvPr/>
        </p:nvSpPr>
        <p:spPr>
          <a:xfrm>
            <a:off x="3906752" y="141"/>
            <a:ext cx="5237248" cy="5143218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96" dirty="0"/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4936922" y="1924068"/>
            <a:ext cx="1614545" cy="5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129" b="1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임 승 아</a:t>
            </a:r>
            <a:endParaRPr lang="zh-CN" altLang="en-US" sz="3129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054291" y="1582432"/>
            <a:ext cx="1735400" cy="17354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96"/>
          </a:p>
        </p:txBody>
      </p:sp>
      <p:sp>
        <p:nvSpPr>
          <p:cNvPr id="20" name="六边形 19"/>
          <p:cNvSpPr/>
          <p:nvPr/>
        </p:nvSpPr>
        <p:spPr>
          <a:xfrm rot="5400000">
            <a:off x="3301507" y="1886732"/>
            <a:ext cx="1240968" cy="1081570"/>
          </a:xfrm>
          <a:prstGeom prst="hexagon">
            <a:avLst/>
          </a:prstGeom>
          <a:ln w="38100"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96"/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409760" y="2241238"/>
            <a:ext cx="10534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18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Portfolio</a:t>
            </a:r>
            <a:endParaRPr lang="zh-CN" altLang="en-US" sz="1800" dirty="0">
              <a:latin typeface="Cambria Math" panose="02040503050406030204" pitchFamily="18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078838" y="2500064"/>
            <a:ext cx="2508127" cy="952627"/>
            <a:chOff x="5078838" y="2500064"/>
            <a:chExt cx="2508127" cy="952627"/>
          </a:xfrm>
        </p:grpSpPr>
        <p:grpSp>
          <p:nvGrpSpPr>
            <p:cNvPr id="5" name="그룹 4"/>
            <p:cNvGrpSpPr/>
            <p:nvPr/>
          </p:nvGrpSpPr>
          <p:grpSpPr>
            <a:xfrm>
              <a:off x="5102864" y="2500064"/>
              <a:ext cx="2316634" cy="596019"/>
              <a:chOff x="5088668" y="2531438"/>
              <a:chExt cx="2245818" cy="535642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5323494" y="2531438"/>
                <a:ext cx="2010992" cy="276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600"/>
                  </a:spcBef>
                </a:pPr>
                <a:r>
                  <a:rPr lang="en-US" altLang="ko-KR" dirty="0" smtClean="0">
                    <a:solidFill>
                      <a:schemeClr val="bg1"/>
                    </a:solidFill>
                  </a:rPr>
                  <a:t>lisa6885@naver.com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3" name="Google Shape;389;p38"/>
              <p:cNvGrpSpPr/>
              <p:nvPr/>
            </p:nvGrpSpPr>
            <p:grpSpPr>
              <a:xfrm>
                <a:off x="5088668" y="2592195"/>
                <a:ext cx="234826" cy="164756"/>
                <a:chOff x="559275" y="1683950"/>
                <a:chExt cx="466500" cy="327300"/>
              </a:xfrm>
            </p:grpSpPr>
            <p:sp>
              <p:nvSpPr>
                <p:cNvPr id="14" name="Google Shape;390;p38"/>
                <p:cNvSpPr/>
                <p:nvPr/>
              </p:nvSpPr>
              <p:spPr>
                <a:xfrm>
                  <a:off x="559275" y="1683950"/>
                  <a:ext cx="466500" cy="1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0" h="7914" extrusionOk="0">
                      <a:moveTo>
                        <a:pt x="391" y="1"/>
                      </a:moveTo>
                      <a:lnTo>
                        <a:pt x="293" y="50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1"/>
                      </a:lnTo>
                      <a:lnTo>
                        <a:pt x="49" y="294"/>
                      </a:lnTo>
                      <a:lnTo>
                        <a:pt x="0" y="392"/>
                      </a:lnTo>
                      <a:lnTo>
                        <a:pt x="0" y="489"/>
                      </a:lnTo>
                      <a:lnTo>
                        <a:pt x="0" y="1173"/>
                      </a:lnTo>
                      <a:lnTo>
                        <a:pt x="9330" y="7914"/>
                      </a:lnTo>
                      <a:lnTo>
                        <a:pt x="18659" y="1173"/>
                      </a:lnTo>
                      <a:lnTo>
                        <a:pt x="18659" y="489"/>
                      </a:lnTo>
                      <a:lnTo>
                        <a:pt x="18659" y="392"/>
                      </a:lnTo>
                      <a:lnTo>
                        <a:pt x="18611" y="294"/>
                      </a:lnTo>
                      <a:lnTo>
                        <a:pt x="18586" y="221"/>
                      </a:lnTo>
                      <a:lnTo>
                        <a:pt x="18513" y="147"/>
                      </a:lnTo>
                      <a:lnTo>
                        <a:pt x="18440" y="74"/>
                      </a:lnTo>
                      <a:lnTo>
                        <a:pt x="18366" y="50"/>
                      </a:lnTo>
                      <a:lnTo>
                        <a:pt x="1826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" name="Google Shape;391;p38"/>
                <p:cNvSpPr/>
                <p:nvPr/>
              </p:nvSpPr>
              <p:spPr>
                <a:xfrm>
                  <a:off x="559275" y="1727925"/>
                  <a:ext cx="466500" cy="28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0" h="11333" extrusionOk="0">
                      <a:moveTo>
                        <a:pt x="0" y="0"/>
                      </a:moveTo>
                      <a:lnTo>
                        <a:pt x="0" y="10844"/>
                      </a:lnTo>
                      <a:lnTo>
                        <a:pt x="0" y="10917"/>
                      </a:lnTo>
                      <a:lnTo>
                        <a:pt x="5129" y="7230"/>
                      </a:lnTo>
                      <a:lnTo>
                        <a:pt x="5227" y="7181"/>
                      </a:lnTo>
                      <a:lnTo>
                        <a:pt x="5325" y="7181"/>
                      </a:lnTo>
                      <a:lnTo>
                        <a:pt x="5398" y="7205"/>
                      </a:lnTo>
                      <a:lnTo>
                        <a:pt x="5471" y="7278"/>
                      </a:lnTo>
                      <a:lnTo>
                        <a:pt x="5520" y="7376"/>
                      </a:lnTo>
                      <a:lnTo>
                        <a:pt x="5520" y="7474"/>
                      </a:lnTo>
                      <a:lnTo>
                        <a:pt x="5471" y="7547"/>
                      </a:lnTo>
                      <a:lnTo>
                        <a:pt x="5422" y="7620"/>
                      </a:lnTo>
                      <a:lnTo>
                        <a:pt x="318" y="11308"/>
                      </a:lnTo>
                      <a:lnTo>
                        <a:pt x="415" y="11333"/>
                      </a:lnTo>
                      <a:lnTo>
                        <a:pt x="18244" y="11333"/>
                      </a:lnTo>
                      <a:lnTo>
                        <a:pt x="18342" y="11308"/>
                      </a:lnTo>
                      <a:lnTo>
                        <a:pt x="13238" y="7620"/>
                      </a:lnTo>
                      <a:lnTo>
                        <a:pt x="13189" y="7547"/>
                      </a:lnTo>
                      <a:lnTo>
                        <a:pt x="13140" y="7474"/>
                      </a:lnTo>
                      <a:lnTo>
                        <a:pt x="13140" y="7376"/>
                      </a:lnTo>
                      <a:lnTo>
                        <a:pt x="13189" y="7278"/>
                      </a:lnTo>
                      <a:lnTo>
                        <a:pt x="13262" y="7205"/>
                      </a:lnTo>
                      <a:lnTo>
                        <a:pt x="13335" y="7181"/>
                      </a:lnTo>
                      <a:lnTo>
                        <a:pt x="13433" y="7181"/>
                      </a:lnTo>
                      <a:lnTo>
                        <a:pt x="13531" y="7230"/>
                      </a:lnTo>
                      <a:lnTo>
                        <a:pt x="18659" y="10917"/>
                      </a:lnTo>
                      <a:lnTo>
                        <a:pt x="18659" y="10844"/>
                      </a:lnTo>
                      <a:lnTo>
                        <a:pt x="18659" y="0"/>
                      </a:lnTo>
                      <a:lnTo>
                        <a:pt x="9476" y="6643"/>
                      </a:lnTo>
                      <a:lnTo>
                        <a:pt x="9403" y="6692"/>
                      </a:lnTo>
                      <a:lnTo>
                        <a:pt x="9257" y="6692"/>
                      </a:lnTo>
                      <a:lnTo>
                        <a:pt x="9183" y="66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2" name="Google Shape;460;p38"/>
              <p:cNvSpPr/>
              <p:nvPr/>
            </p:nvSpPr>
            <p:spPr>
              <a:xfrm>
                <a:off x="5149327" y="2852175"/>
                <a:ext cx="124042" cy="214905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20565" extrusionOk="0">
                    <a:moveTo>
                      <a:pt x="6301" y="977"/>
                    </a:moveTo>
                    <a:lnTo>
                      <a:pt x="6423" y="1002"/>
                    </a:lnTo>
                    <a:lnTo>
                      <a:pt x="6497" y="1075"/>
                    </a:lnTo>
                    <a:lnTo>
                      <a:pt x="6570" y="1148"/>
                    </a:lnTo>
                    <a:lnTo>
                      <a:pt x="6594" y="1270"/>
                    </a:lnTo>
                    <a:lnTo>
                      <a:pt x="6570" y="1368"/>
                    </a:lnTo>
                    <a:lnTo>
                      <a:pt x="6497" y="1466"/>
                    </a:lnTo>
                    <a:lnTo>
                      <a:pt x="6423" y="1515"/>
                    </a:lnTo>
                    <a:lnTo>
                      <a:pt x="6301" y="1539"/>
                    </a:lnTo>
                    <a:lnTo>
                      <a:pt x="5569" y="1539"/>
                    </a:lnTo>
                    <a:lnTo>
                      <a:pt x="5446" y="1515"/>
                    </a:lnTo>
                    <a:lnTo>
                      <a:pt x="5373" y="1466"/>
                    </a:lnTo>
                    <a:lnTo>
                      <a:pt x="5300" y="1368"/>
                    </a:lnTo>
                    <a:lnTo>
                      <a:pt x="5276" y="1270"/>
                    </a:lnTo>
                    <a:lnTo>
                      <a:pt x="5300" y="1148"/>
                    </a:lnTo>
                    <a:lnTo>
                      <a:pt x="5373" y="1075"/>
                    </a:lnTo>
                    <a:lnTo>
                      <a:pt x="5446" y="1002"/>
                    </a:lnTo>
                    <a:lnTo>
                      <a:pt x="5569" y="977"/>
                    </a:lnTo>
                    <a:close/>
                    <a:moveTo>
                      <a:pt x="10575" y="2565"/>
                    </a:moveTo>
                    <a:lnTo>
                      <a:pt x="10575" y="16706"/>
                    </a:lnTo>
                    <a:lnTo>
                      <a:pt x="1295" y="16706"/>
                    </a:lnTo>
                    <a:lnTo>
                      <a:pt x="1295" y="2565"/>
                    </a:lnTo>
                    <a:close/>
                    <a:moveTo>
                      <a:pt x="5935" y="17780"/>
                    </a:moveTo>
                    <a:lnTo>
                      <a:pt x="6106" y="17805"/>
                    </a:lnTo>
                    <a:lnTo>
                      <a:pt x="6277" y="17854"/>
                    </a:lnTo>
                    <a:lnTo>
                      <a:pt x="6423" y="17927"/>
                    </a:lnTo>
                    <a:lnTo>
                      <a:pt x="6545" y="18025"/>
                    </a:lnTo>
                    <a:lnTo>
                      <a:pt x="6643" y="18147"/>
                    </a:lnTo>
                    <a:lnTo>
                      <a:pt x="6716" y="18293"/>
                    </a:lnTo>
                    <a:lnTo>
                      <a:pt x="6765" y="18464"/>
                    </a:lnTo>
                    <a:lnTo>
                      <a:pt x="6790" y="18635"/>
                    </a:lnTo>
                    <a:lnTo>
                      <a:pt x="6765" y="18806"/>
                    </a:lnTo>
                    <a:lnTo>
                      <a:pt x="6716" y="18977"/>
                    </a:lnTo>
                    <a:lnTo>
                      <a:pt x="6643" y="19124"/>
                    </a:lnTo>
                    <a:lnTo>
                      <a:pt x="6545" y="19246"/>
                    </a:lnTo>
                    <a:lnTo>
                      <a:pt x="6423" y="19343"/>
                    </a:lnTo>
                    <a:lnTo>
                      <a:pt x="6277" y="19417"/>
                    </a:lnTo>
                    <a:lnTo>
                      <a:pt x="6106" y="19465"/>
                    </a:lnTo>
                    <a:lnTo>
                      <a:pt x="5935" y="19490"/>
                    </a:lnTo>
                    <a:lnTo>
                      <a:pt x="5764" y="19465"/>
                    </a:lnTo>
                    <a:lnTo>
                      <a:pt x="5593" y="19417"/>
                    </a:lnTo>
                    <a:lnTo>
                      <a:pt x="5446" y="19343"/>
                    </a:lnTo>
                    <a:lnTo>
                      <a:pt x="5324" y="19246"/>
                    </a:lnTo>
                    <a:lnTo>
                      <a:pt x="5227" y="19124"/>
                    </a:lnTo>
                    <a:lnTo>
                      <a:pt x="5153" y="18977"/>
                    </a:lnTo>
                    <a:lnTo>
                      <a:pt x="5105" y="18806"/>
                    </a:lnTo>
                    <a:lnTo>
                      <a:pt x="5080" y="18635"/>
                    </a:lnTo>
                    <a:lnTo>
                      <a:pt x="5105" y="18464"/>
                    </a:lnTo>
                    <a:lnTo>
                      <a:pt x="5153" y="18293"/>
                    </a:lnTo>
                    <a:lnTo>
                      <a:pt x="5227" y="18147"/>
                    </a:lnTo>
                    <a:lnTo>
                      <a:pt x="5324" y="18025"/>
                    </a:lnTo>
                    <a:lnTo>
                      <a:pt x="5446" y="17927"/>
                    </a:lnTo>
                    <a:lnTo>
                      <a:pt x="5593" y="17854"/>
                    </a:lnTo>
                    <a:lnTo>
                      <a:pt x="5764" y="17805"/>
                    </a:lnTo>
                    <a:lnTo>
                      <a:pt x="5935" y="17780"/>
                    </a:lnTo>
                    <a:close/>
                    <a:moveTo>
                      <a:pt x="1295" y="0"/>
                    </a:moveTo>
                    <a:lnTo>
                      <a:pt x="1026" y="25"/>
                    </a:lnTo>
                    <a:lnTo>
                      <a:pt x="782" y="98"/>
                    </a:lnTo>
                    <a:lnTo>
                      <a:pt x="562" y="220"/>
                    </a:lnTo>
                    <a:lnTo>
                      <a:pt x="366" y="367"/>
                    </a:lnTo>
                    <a:lnTo>
                      <a:pt x="220" y="562"/>
                    </a:lnTo>
                    <a:lnTo>
                      <a:pt x="98" y="782"/>
                    </a:lnTo>
                    <a:lnTo>
                      <a:pt x="25" y="1026"/>
                    </a:lnTo>
                    <a:lnTo>
                      <a:pt x="0" y="1295"/>
                    </a:lnTo>
                    <a:lnTo>
                      <a:pt x="0" y="19270"/>
                    </a:lnTo>
                    <a:lnTo>
                      <a:pt x="25" y="19539"/>
                    </a:lnTo>
                    <a:lnTo>
                      <a:pt x="98" y="19783"/>
                    </a:lnTo>
                    <a:lnTo>
                      <a:pt x="220" y="20003"/>
                    </a:lnTo>
                    <a:lnTo>
                      <a:pt x="366" y="20198"/>
                    </a:lnTo>
                    <a:lnTo>
                      <a:pt x="562" y="20345"/>
                    </a:lnTo>
                    <a:lnTo>
                      <a:pt x="782" y="20467"/>
                    </a:lnTo>
                    <a:lnTo>
                      <a:pt x="1026" y="20540"/>
                    </a:lnTo>
                    <a:lnTo>
                      <a:pt x="1295" y="20565"/>
                    </a:lnTo>
                    <a:lnTo>
                      <a:pt x="10575" y="20565"/>
                    </a:lnTo>
                    <a:lnTo>
                      <a:pt x="10844" y="20540"/>
                    </a:lnTo>
                    <a:lnTo>
                      <a:pt x="11088" y="20467"/>
                    </a:lnTo>
                    <a:lnTo>
                      <a:pt x="11308" y="20345"/>
                    </a:lnTo>
                    <a:lnTo>
                      <a:pt x="11503" y="20198"/>
                    </a:lnTo>
                    <a:lnTo>
                      <a:pt x="11650" y="20003"/>
                    </a:lnTo>
                    <a:lnTo>
                      <a:pt x="11772" y="19783"/>
                    </a:lnTo>
                    <a:lnTo>
                      <a:pt x="11845" y="19539"/>
                    </a:lnTo>
                    <a:lnTo>
                      <a:pt x="11870" y="19270"/>
                    </a:lnTo>
                    <a:lnTo>
                      <a:pt x="11870" y="1295"/>
                    </a:lnTo>
                    <a:lnTo>
                      <a:pt x="11845" y="1026"/>
                    </a:lnTo>
                    <a:lnTo>
                      <a:pt x="11772" y="782"/>
                    </a:lnTo>
                    <a:lnTo>
                      <a:pt x="11650" y="562"/>
                    </a:lnTo>
                    <a:lnTo>
                      <a:pt x="11503" y="367"/>
                    </a:lnTo>
                    <a:lnTo>
                      <a:pt x="11308" y="220"/>
                    </a:lnTo>
                    <a:lnTo>
                      <a:pt x="11088" y="98"/>
                    </a:lnTo>
                    <a:lnTo>
                      <a:pt x="10844" y="25"/>
                    </a:lnTo>
                    <a:lnTo>
                      <a:pt x="105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838" y="3162305"/>
              <a:ext cx="275536" cy="27553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44043" y="3144914"/>
              <a:ext cx="2242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https://github.com/tteunga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29381" y="2832457"/>
              <a:ext cx="212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dirty="0" smtClean="0">
                  <a:solidFill>
                    <a:schemeClr val="bg1"/>
                  </a:solidFill>
                </a:rPr>
                <a:t>+82 010-5221-8197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6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341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Portfolio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" name="TextBox 23"/>
          <p:cNvSpPr txBox="1"/>
          <p:nvPr/>
        </p:nvSpPr>
        <p:spPr>
          <a:xfrm>
            <a:off x="812105" y="2808454"/>
            <a:ext cx="18246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IM SEUNGA /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임승아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lisa6885@naver.com</a:t>
            </a:r>
          </a:p>
          <a:p>
            <a:pPr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010-5221-8197</a:t>
            </a: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</a:rPr>
              <a:t>https://github.com/tteunga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</a:endParaRPr>
          </a:p>
          <a:p>
            <a:pPr>
              <a:lnSpc>
                <a:spcPct val="120000"/>
              </a:lnSpc>
            </a:pP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2695446" y="1278395"/>
            <a:ext cx="3448195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[ R ]</a:t>
            </a: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1970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년 미국 담배 판매량의 요인 분석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교통사고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, CCTV 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데이터를 이용한 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Insight 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도출  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 err="1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Gaon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 Chart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를 통한 음악 다운로드 순위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분석 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_2016</a:t>
            </a: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2016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년 상반기 영화 데이터 분석</a:t>
            </a:r>
          </a:p>
          <a:p>
            <a:pPr>
              <a:lnSpc>
                <a:spcPct val="120000"/>
              </a:lnSpc>
            </a:pP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오승환이 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2016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년 미국프로야구에 거둔 성과 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–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방어율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2016, 2017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년 지진 데이터 분석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2015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분기 미세먼지 데이터 분석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성별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/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나이별 대사증후군 위험률 비교</a:t>
            </a:r>
            <a:endParaRPr lang="en-US" altLang="ko-KR" sz="9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9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[ Python ]</a:t>
            </a:r>
          </a:p>
          <a:p>
            <a:pPr>
              <a:lnSpc>
                <a:spcPct val="120000"/>
              </a:lnSpc>
            </a:pP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부도기업 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기사를 이용한 비정형 데이터 분석과 시각화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9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[ SAS ]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/>
            </a:r>
            <a:b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</a:b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여성의 고위험 </a:t>
            </a:r>
            <a:r>
              <a:rPr lang="ko-KR" altLang="en-US" sz="900" dirty="0" err="1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음주율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 예측</a:t>
            </a:r>
            <a:endParaRPr lang="en-US" altLang="ko-KR" sz="9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9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[ SPSS ]</a:t>
            </a:r>
            <a:endParaRPr lang="en-US" altLang="ko-KR" sz="9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경기대학교 학생들의 스트레스 정도에 따른 식습관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비교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12105" y="821252"/>
            <a:ext cx="1101804" cy="457143"/>
            <a:chOff x="812105" y="1171772"/>
            <a:chExt cx="1101804" cy="457143"/>
          </a:xfrm>
        </p:grpSpPr>
        <p:sp>
          <p:nvSpPr>
            <p:cNvPr id="13" name="Google Shape;65;p13"/>
            <p:cNvSpPr txBox="1"/>
            <p:nvPr/>
          </p:nvSpPr>
          <p:spPr>
            <a:xfrm>
              <a:off x="870788" y="1171772"/>
              <a:ext cx="1043121" cy="457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600"/>
                </a:spcBef>
                <a:spcAft>
                  <a:spcPts val="0"/>
                </a:spcAft>
              </a:pPr>
              <a:r>
                <a:rPr lang="en-US" altLang="ko-KR" sz="1600" b="1" dirty="0" smtClean="0">
                  <a:solidFill>
                    <a:srgbClr val="FF9E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roid Serif"/>
                  <a:sym typeface="Droid Serif"/>
                </a:rPr>
                <a:t>PROFILE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12105" y="1345406"/>
              <a:ext cx="58683" cy="230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07" y="1342360"/>
            <a:ext cx="1051601" cy="1400839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2695446" y="821252"/>
            <a:ext cx="1274218" cy="457143"/>
            <a:chOff x="812105" y="1171772"/>
            <a:chExt cx="1101804" cy="457143"/>
          </a:xfrm>
        </p:grpSpPr>
        <p:sp>
          <p:nvSpPr>
            <p:cNvPr id="27" name="Google Shape;65;p13"/>
            <p:cNvSpPr txBox="1"/>
            <p:nvPr/>
          </p:nvSpPr>
          <p:spPr>
            <a:xfrm>
              <a:off x="870788" y="1171772"/>
              <a:ext cx="1043121" cy="457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600"/>
                </a:spcBef>
                <a:spcAft>
                  <a:spcPts val="0"/>
                </a:spcAft>
              </a:pPr>
              <a:r>
                <a:rPr lang="en-US" altLang="ko-KR" sz="1600" b="1" dirty="0" smtClean="0">
                  <a:solidFill>
                    <a:srgbClr val="FF9E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roid Serif"/>
                  <a:sym typeface="Droid Serif"/>
                </a:rPr>
                <a:t>PROJECT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12105" y="1345406"/>
              <a:ext cx="58683" cy="230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719963" y="821252"/>
            <a:ext cx="1274218" cy="457143"/>
            <a:chOff x="812105" y="1171772"/>
            <a:chExt cx="1101804" cy="457143"/>
          </a:xfrm>
        </p:grpSpPr>
        <p:sp>
          <p:nvSpPr>
            <p:cNvPr id="32" name="Google Shape;65;p13"/>
            <p:cNvSpPr txBox="1"/>
            <p:nvPr/>
          </p:nvSpPr>
          <p:spPr>
            <a:xfrm>
              <a:off x="870788" y="1171772"/>
              <a:ext cx="1043121" cy="457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600"/>
                </a:spcBef>
                <a:spcAft>
                  <a:spcPts val="0"/>
                </a:spcAft>
              </a:pPr>
              <a:r>
                <a:rPr lang="ko-KR" altLang="en-US" sz="1550" b="1" dirty="0" smtClean="0">
                  <a:solidFill>
                    <a:srgbClr val="FF9E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roid Serif"/>
                  <a:sym typeface="Droid Serif"/>
                </a:rPr>
                <a:t>경력</a:t>
              </a:r>
              <a:endParaRPr lang="en-US" altLang="ko-KR" sz="155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12105" y="1345406"/>
              <a:ext cx="58683" cy="230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50"/>
            </a:p>
          </p:txBody>
        </p:sp>
      </p:grpSp>
      <p:sp>
        <p:nvSpPr>
          <p:cNvPr id="34" name="TextBox 23"/>
          <p:cNvSpPr txBox="1"/>
          <p:nvPr/>
        </p:nvSpPr>
        <p:spPr>
          <a:xfrm>
            <a:off x="5719963" y="1278395"/>
            <a:ext cx="309823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㈜ </a:t>
            </a:r>
            <a:r>
              <a:rPr lang="ko-KR" altLang="en-US" sz="900" b="1" dirty="0" err="1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지우컴퍼니</a:t>
            </a:r>
            <a:r>
              <a:rPr lang="ko-KR" altLang="en-US" sz="9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en-US" altLang="ko-KR" sz="9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_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2019.09.02 ~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재직 중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/>
            </a:r>
            <a:b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</a:b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Lab543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데이터아트팀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/>
            </a:r>
            <a:b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</a:b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- </a:t>
            </a:r>
            <a:r>
              <a:rPr lang="ko-KR" altLang="en-US" sz="900" dirty="0" err="1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다날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ko-KR" altLang="en-US" sz="900" dirty="0" err="1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페이코인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/>
            </a:r>
            <a:b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</a:b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 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온라인 </a:t>
            </a:r>
            <a:r>
              <a:rPr lang="ko-KR" altLang="en-US" sz="900" dirty="0" err="1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버즈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,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거래 데이터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,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앱 사용성 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(GA)</a:t>
            </a:r>
            <a:b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</a:b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 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분석 및 마케팅 제안 리포트 작성</a:t>
            </a:r>
            <a:endParaRPr lang="en-US" altLang="ko-KR" sz="9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- SK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매직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,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포스코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, </a:t>
            </a:r>
            <a:r>
              <a:rPr lang="ko-KR" altLang="en-US" sz="900" dirty="0" err="1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동아오츠카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,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동아제약 </a:t>
            </a:r>
            <a:r>
              <a:rPr lang="ko-KR" altLang="en-US" sz="900" dirty="0" err="1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파티온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,</a:t>
            </a:r>
            <a:b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</a:b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  </a:t>
            </a:r>
            <a:r>
              <a:rPr lang="ko-KR" altLang="en-US" sz="900" dirty="0" err="1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위시컴퍼니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ko-KR" altLang="en-US" sz="900" dirty="0" err="1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클레어스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, </a:t>
            </a:r>
            <a:r>
              <a:rPr lang="ko-KR" altLang="en-US" sz="900" dirty="0" err="1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템플레깅스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 등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/>
            </a:r>
            <a:b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</a:b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 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온라인 </a:t>
            </a:r>
            <a:r>
              <a:rPr lang="ko-KR" altLang="en-US" sz="900" dirty="0" err="1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버즈</a:t>
            </a:r>
            <a:r>
              <a:rPr lang="en-US" altLang="ko-KR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, 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리뷰 분석 및 마케팅 제안 리포트 작성</a:t>
            </a:r>
            <a:endParaRPr lang="en-US" altLang="ko-KR" sz="9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87829" y="3036782"/>
            <a:ext cx="1274218" cy="457143"/>
            <a:chOff x="812105" y="1171772"/>
            <a:chExt cx="1101804" cy="457143"/>
          </a:xfrm>
        </p:grpSpPr>
        <p:sp>
          <p:nvSpPr>
            <p:cNvPr id="36" name="Google Shape;65;p13"/>
            <p:cNvSpPr txBox="1"/>
            <p:nvPr/>
          </p:nvSpPr>
          <p:spPr>
            <a:xfrm>
              <a:off x="870788" y="1171772"/>
              <a:ext cx="1043121" cy="457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600"/>
                </a:spcBef>
                <a:spcAft>
                  <a:spcPts val="0"/>
                </a:spcAft>
              </a:pPr>
              <a:r>
                <a:rPr lang="ko-KR" altLang="en-US" sz="1550" b="1" dirty="0" smtClean="0">
                  <a:solidFill>
                    <a:srgbClr val="FF9E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roid Serif"/>
                  <a:sym typeface="Droid Serif"/>
                </a:rPr>
                <a:t>자격증</a:t>
              </a:r>
              <a:endParaRPr lang="en-US" altLang="ko-KR" sz="155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12105" y="1345406"/>
              <a:ext cx="58683" cy="230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50"/>
            </a:p>
          </p:txBody>
        </p:sp>
      </p:grpSp>
      <p:sp>
        <p:nvSpPr>
          <p:cNvPr id="38" name="TextBox 23"/>
          <p:cNvSpPr txBox="1"/>
          <p:nvPr/>
        </p:nvSpPr>
        <p:spPr>
          <a:xfrm>
            <a:off x="5914469" y="3493925"/>
            <a:ext cx="1748351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사회조사분석사 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2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급 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컴퓨터활용능력 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2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급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Google </a:t>
            </a:r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애널리틱스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GTQ 1</a:t>
            </a:r>
            <a:r>
              <a:rPr lang="ko-KR" altLang="en-US" sz="9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Arial" panose="020B0604020202020204" pitchFamily="34" charset="0"/>
              </a:rPr>
              <a:t>급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71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375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65;p13"/>
          <p:cNvSpPr txBox="1"/>
          <p:nvPr/>
        </p:nvSpPr>
        <p:spPr>
          <a:xfrm>
            <a:off x="599072" y="433009"/>
            <a:ext cx="6815187" cy="92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altLang="ko-KR" sz="12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 </a:t>
            </a:r>
            <a:r>
              <a:rPr lang="en-US" altLang="ko-KR" sz="13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[R]  </a:t>
            </a:r>
            <a:r>
              <a:rPr lang="en-US" altLang="ko-KR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1970</a:t>
            </a:r>
            <a:r>
              <a:rPr lang="ko-KR" altLang="en-US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년 미국 담배 판매량의 요인 분석</a:t>
            </a:r>
            <a:endParaRPr lang="en-US" altLang="ko-KR" sz="1200" b="1" dirty="0">
              <a:solidFill>
                <a:srgbClr val="FF9E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oid Serif"/>
              <a:sym typeface="Droid Serif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 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-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담배 판매량에 어떠한 요소가 얼마만큼의 영향을 미쳤는지 파악하고 판매량 </a:t>
            </a:r>
            <a:r>
              <a:rPr lang="ko-KR" altLang="en-US" sz="1000" dirty="0" err="1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예측식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 도출</a:t>
            </a:r>
            <a:endParaRPr lang="en-US" altLang="ko-KR" sz="1000" dirty="0" smtClean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- </a:t>
            </a:r>
            <a:r>
              <a:rPr lang="en-US" altLang="ko-KR" sz="1000" dirty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1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970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년 여성이 담배 판매량에 영향을 어느정도 영향을 미쳤는지 파악</a:t>
            </a:r>
            <a:endParaRPr sz="1000" dirty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6365" y="618649"/>
            <a:ext cx="58683" cy="6667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hlinkClick r:id="rId3"/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19" y="701670"/>
            <a:ext cx="537541" cy="4854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93" y="2047960"/>
            <a:ext cx="2383518" cy="27378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910" y="1401308"/>
            <a:ext cx="2421101" cy="6145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6608" y="1293019"/>
            <a:ext cx="2683411" cy="34723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5670" y="1319680"/>
            <a:ext cx="2729648" cy="338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1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375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65;p13"/>
          <p:cNvSpPr txBox="1"/>
          <p:nvPr/>
        </p:nvSpPr>
        <p:spPr>
          <a:xfrm>
            <a:off x="599072" y="433009"/>
            <a:ext cx="6815187" cy="92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altLang="ko-KR" sz="12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 </a:t>
            </a:r>
            <a:r>
              <a:rPr lang="en-US" altLang="ko-KR" sz="13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[R]  </a:t>
            </a:r>
            <a:r>
              <a:rPr lang="ko-KR" altLang="en-US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교통사고</a:t>
            </a:r>
            <a:r>
              <a:rPr lang="en-US" altLang="ko-KR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, CCTV </a:t>
            </a:r>
            <a:r>
              <a:rPr lang="ko-KR" altLang="en-US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데이터를 이용한 기술통계분석 및 </a:t>
            </a:r>
            <a:r>
              <a:rPr lang="en-US" altLang="ko-KR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GPS </a:t>
            </a:r>
            <a:r>
              <a:rPr lang="ko-KR" altLang="en-US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좌표 시각화</a:t>
            </a:r>
            <a:endParaRPr lang="en-US" altLang="ko-KR" sz="1200" b="1" dirty="0">
              <a:solidFill>
                <a:srgbClr val="FF9E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oid Serif"/>
              <a:sym typeface="Droid Serif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 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-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요약 통계량으로 교통사고사상자 증감 추이와 보험사기 연관성 파악</a:t>
            </a:r>
            <a:endParaRPr lang="en-US" altLang="ko-KR" sz="1000" dirty="0" smtClean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  <a:p>
            <a:pPr lvl="0">
              <a:spcBef>
                <a:spcPts val="600"/>
              </a:spcBef>
            </a:pPr>
            <a:r>
              <a:rPr lang="ko-KR" altLang="en-US" sz="1000" dirty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-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경기도 내 최다 사고 지역과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GPS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좌표를 이용한 사고발생 현황 및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CCTV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취약지 시각화</a:t>
            </a:r>
            <a:endParaRPr sz="1000" dirty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6365" y="618649"/>
            <a:ext cx="58683" cy="6667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hlinkClick r:id="rId3"/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19" y="701670"/>
            <a:ext cx="537541" cy="48546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793" y="1303019"/>
            <a:ext cx="2467827" cy="34434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48" y="1355588"/>
            <a:ext cx="2352472" cy="33923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rcRect b="48338"/>
          <a:stretch/>
        </p:blipFill>
        <p:spPr>
          <a:xfrm>
            <a:off x="3185167" y="1533975"/>
            <a:ext cx="2544783" cy="16695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rcRect t="68742"/>
          <a:stretch/>
        </p:blipFill>
        <p:spPr>
          <a:xfrm>
            <a:off x="3209363" y="3381940"/>
            <a:ext cx="2544783" cy="1010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375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65;p13"/>
          <p:cNvSpPr txBox="1"/>
          <p:nvPr/>
        </p:nvSpPr>
        <p:spPr>
          <a:xfrm>
            <a:off x="599072" y="433009"/>
            <a:ext cx="6815187" cy="92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altLang="ko-KR" sz="12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 </a:t>
            </a:r>
            <a:r>
              <a:rPr lang="en-US" altLang="ko-KR" sz="13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[R]  </a:t>
            </a:r>
            <a:r>
              <a:rPr lang="en-US" altLang="ko-KR" sz="1200" b="1" dirty="0" err="1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Gaon</a:t>
            </a:r>
            <a:r>
              <a:rPr lang="en-US" altLang="ko-KR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 Chart</a:t>
            </a:r>
            <a:r>
              <a:rPr lang="ko-KR" altLang="en-US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를 통한 음악 다운로드 순위 분석 </a:t>
            </a:r>
            <a:r>
              <a:rPr lang="en-US" altLang="ko-KR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_2016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 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-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웹 사이트 데이터를 </a:t>
            </a:r>
            <a:r>
              <a:rPr lang="ko-KR" altLang="en-US" sz="1000" dirty="0" err="1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크롤링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,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정제까지 진행하며 데이터 수집에 대한 프로세스 연습</a:t>
            </a:r>
            <a:endParaRPr lang="en-US" altLang="ko-KR" sz="1000" dirty="0" smtClean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  <a:p>
            <a:pPr lvl="0">
              <a:spcBef>
                <a:spcPts val="600"/>
              </a:spcBef>
            </a:pP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-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가온 차트를 통해 최장 차트 점유 곡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,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예능 별 다운로드 횟수 등을 알아봄</a:t>
            </a:r>
            <a:endParaRPr sz="1000" dirty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6365" y="618649"/>
            <a:ext cx="58683" cy="6667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hlinkClick r:id="rId3"/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19" y="701670"/>
            <a:ext cx="537541" cy="4854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48" y="1355588"/>
            <a:ext cx="2274764" cy="33632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921" y="1440049"/>
            <a:ext cx="2770216" cy="1534128"/>
          </a:xfrm>
          <a:prstGeom prst="rect">
            <a:avLst/>
          </a:prstGeom>
        </p:spPr>
      </p:pic>
      <p:pic>
        <p:nvPicPr>
          <p:cNvPr id="2050" name="Picture 2" descr="https://user-images.githubusercontent.com/33209479/76583111-abdaff80-651b-11ea-8b18-aa3a12ab112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099" y="3242529"/>
            <a:ext cx="2845038" cy="135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8921" y="3058639"/>
            <a:ext cx="95090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[ </a:t>
            </a:r>
            <a:r>
              <a:rPr lang="ko-KR" altLang="en-US" sz="500" dirty="0" err="1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예능별</a:t>
            </a:r>
            <a:r>
              <a:rPr lang="ko-KR" altLang="en-US" sz="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음원 다운로드 횟수 </a:t>
            </a:r>
            <a:r>
              <a:rPr lang="en-US" altLang="ko-KR" sz="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]</a:t>
            </a:r>
            <a:endParaRPr lang="ko-KR" altLang="en-US" sz="5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2052" name="Picture 4" descr="https://user-images.githubusercontent.com/33209479/76583145-c7460a80-651b-11ea-8724-b6c2b7bc4d1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00" y="1707216"/>
            <a:ext cx="2887065" cy="125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81700" y="1505926"/>
            <a:ext cx="101021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[ </a:t>
            </a:r>
            <a:r>
              <a:rPr lang="ko-KR" altLang="en-US" sz="500" dirty="0" err="1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드라마별</a:t>
            </a:r>
            <a:r>
              <a:rPr lang="ko-KR" altLang="en-US" sz="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음원 다운로드 횟수 </a:t>
            </a:r>
            <a:r>
              <a:rPr lang="en-US" altLang="ko-KR" sz="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]</a:t>
            </a:r>
            <a:endParaRPr lang="ko-KR" altLang="en-US" sz="5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1700" y="3051462"/>
            <a:ext cx="101021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[ </a:t>
            </a:r>
            <a:r>
              <a:rPr lang="ko-KR" altLang="en-US" sz="500" dirty="0" err="1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제작사별</a:t>
            </a:r>
            <a:r>
              <a:rPr lang="ko-KR" altLang="en-US" sz="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음원 다운로드 횟수 </a:t>
            </a:r>
            <a:r>
              <a:rPr lang="en-US" altLang="ko-KR" sz="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]</a:t>
            </a:r>
            <a:endParaRPr lang="ko-KR" altLang="en-US" sz="5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2054" name="Picture 6" descr="https://user-images.githubusercontent.com/33209479/76583283-29067480-651c-11ea-88e9-9446fea189e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00" y="3254311"/>
            <a:ext cx="2843213" cy="135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94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375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Google Shape;65;p13"/>
          <p:cNvSpPr txBox="1"/>
          <p:nvPr/>
        </p:nvSpPr>
        <p:spPr>
          <a:xfrm>
            <a:off x="599072" y="433009"/>
            <a:ext cx="7094500" cy="92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altLang="ko-KR" sz="12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 </a:t>
            </a:r>
            <a:r>
              <a:rPr lang="en-US" altLang="ko-KR" sz="13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[Python]  </a:t>
            </a:r>
            <a:r>
              <a:rPr lang="ko-KR" altLang="en-US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부도기업 기사를 이용한 비정형 데이터 분석과 시각화</a:t>
            </a:r>
            <a:endParaRPr lang="en-US" altLang="ko-KR" sz="1200" b="1" dirty="0">
              <a:solidFill>
                <a:srgbClr val="FF9E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oid Serif"/>
              <a:sym typeface="Droid Serif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           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-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웹 </a:t>
            </a:r>
            <a:r>
              <a:rPr lang="ko-KR" altLang="en-US" sz="1000" dirty="0" err="1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크롤링을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 통해 비정형 데이터를 수집하고 정제</a:t>
            </a:r>
            <a:endParaRPr lang="en-US" altLang="ko-KR" sz="1000" dirty="0" smtClean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  <a:p>
            <a:pPr lvl="0">
              <a:spcBef>
                <a:spcPts val="600"/>
              </a:spcBef>
            </a:pPr>
            <a:r>
              <a:rPr lang="ko-KR" altLang="en-US" sz="1000" dirty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         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-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부정 키워드의 빈도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,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비율을 통해 부도 전 기사화 되는 키워드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(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원인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)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를 분석</a:t>
            </a:r>
            <a:endParaRPr sz="1000" dirty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6365" y="618649"/>
            <a:ext cx="58683" cy="6667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02" y="1402291"/>
            <a:ext cx="2355625" cy="33400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203" y="1439771"/>
            <a:ext cx="2638517" cy="33278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720" y="1621192"/>
            <a:ext cx="2746804" cy="2783510"/>
          </a:xfrm>
          <a:prstGeom prst="rect">
            <a:avLst/>
          </a:prstGeom>
        </p:spPr>
      </p:pic>
      <p:pic>
        <p:nvPicPr>
          <p:cNvPr id="13" name="그림 12">
            <a:hlinkClick r:id="rId6"/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19" y="701670"/>
            <a:ext cx="537541" cy="4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0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375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Google Shape;65;p13"/>
          <p:cNvSpPr txBox="1"/>
          <p:nvPr/>
        </p:nvSpPr>
        <p:spPr>
          <a:xfrm>
            <a:off x="599072" y="433009"/>
            <a:ext cx="7094500" cy="92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altLang="ko-KR" sz="12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 </a:t>
            </a:r>
            <a:r>
              <a:rPr lang="en-US" altLang="ko-KR" sz="13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[SAS]  </a:t>
            </a:r>
            <a:r>
              <a:rPr lang="ko-KR" altLang="en-US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여성의 고위험 </a:t>
            </a:r>
            <a:r>
              <a:rPr lang="ko-KR" altLang="en-US" sz="1200" b="1" dirty="0" err="1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음주율</a:t>
            </a:r>
            <a:r>
              <a:rPr lang="ko-KR" altLang="en-US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 예측</a:t>
            </a:r>
            <a:endParaRPr lang="en-US" altLang="ko-KR" sz="1200" b="1" dirty="0">
              <a:solidFill>
                <a:srgbClr val="FF9E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oid Serif"/>
              <a:sym typeface="Droid Serif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      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-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여성의 고위험 </a:t>
            </a:r>
            <a:r>
              <a:rPr lang="ko-KR" altLang="en-US" sz="1000" dirty="0" err="1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음주율이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 어떠한 요인에 영향 받고 있는지 파악</a:t>
            </a:r>
            <a:endParaRPr lang="en-US" altLang="ko-KR" sz="1000" dirty="0" smtClean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  <a:p>
            <a:pPr lvl="0">
              <a:spcBef>
                <a:spcPts val="600"/>
              </a:spcBef>
            </a:pPr>
            <a:r>
              <a:rPr lang="ko-KR" altLang="en-US" sz="1000" dirty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    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-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회귀분석을 진행하여 </a:t>
            </a:r>
            <a:r>
              <a:rPr lang="ko-KR" altLang="en-US" sz="1000" dirty="0" err="1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예측식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도출</a:t>
            </a:r>
            <a:endParaRPr sz="1000" dirty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6365" y="618649"/>
            <a:ext cx="58683" cy="6667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5" y="3386846"/>
            <a:ext cx="1396713" cy="13967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65" y="1440787"/>
            <a:ext cx="2591912" cy="18608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653" y="2798060"/>
            <a:ext cx="2485480" cy="19694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t="9677"/>
          <a:stretch/>
        </p:blipFill>
        <p:spPr>
          <a:xfrm>
            <a:off x="3282176" y="1451129"/>
            <a:ext cx="1895220" cy="12680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853" y="3512119"/>
            <a:ext cx="2807099" cy="1102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854" y="1317013"/>
            <a:ext cx="2657378" cy="20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375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65;p13"/>
          <p:cNvSpPr txBox="1"/>
          <p:nvPr/>
        </p:nvSpPr>
        <p:spPr>
          <a:xfrm>
            <a:off x="599072" y="433009"/>
            <a:ext cx="7094500" cy="92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altLang="ko-KR" sz="12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 </a:t>
            </a:r>
            <a:r>
              <a:rPr lang="en-US" altLang="ko-KR" sz="1300" b="1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[SPSS]  </a:t>
            </a:r>
            <a:r>
              <a:rPr lang="ko-KR" altLang="en-US" sz="1200" b="1" dirty="0" smtClean="0">
                <a:solidFill>
                  <a:srgbClr val="FF9E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oid Serif"/>
                <a:sym typeface="Droid Serif"/>
              </a:rPr>
              <a:t>경기대학교 학생들의 스트레스 정도에 따른 식습관 비교</a:t>
            </a:r>
            <a:endParaRPr lang="en-US" altLang="ko-KR" sz="1200" b="1" dirty="0">
              <a:solidFill>
                <a:srgbClr val="FF9E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oid Serif"/>
              <a:sym typeface="Droid Serif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        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-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Droid Serif"/>
                <a:sym typeface="Droid Serif"/>
              </a:rPr>
              <a:t>할당표본추출법을 사용하여 경기대학교 학생들의 표본을 설정 후 설문조사 진행</a:t>
            </a:r>
            <a:endParaRPr lang="en-US" altLang="ko-KR" sz="1000" dirty="0" smtClean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  <a:p>
            <a:pPr lvl="0">
              <a:spcBef>
                <a:spcPts val="600"/>
              </a:spcBef>
            </a:pPr>
            <a:r>
              <a:rPr lang="ko-KR" altLang="en-US" sz="1000" dirty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            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-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식습관과 스트레스를 </a:t>
            </a:r>
            <a:r>
              <a:rPr lang="ko-KR" altLang="en-US" sz="1000" dirty="0" err="1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점수화하고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 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ANOVA-test,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교차분석</a:t>
            </a:r>
            <a:r>
              <a:rPr lang="en-US" altLang="ko-KR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,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cs typeface="Droid Serif"/>
                <a:sym typeface="Droid Serif"/>
              </a:rPr>
              <a:t>상관분석을 시행</a:t>
            </a:r>
            <a:endParaRPr sz="1000" dirty="0">
              <a:solidFill>
                <a:srgbClr val="434343"/>
              </a:solidFill>
              <a:latin typeface="+mn-ea"/>
              <a:ea typeface="+mn-ea"/>
              <a:cs typeface="Droid Serif"/>
              <a:sym typeface="Droid Serif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6365" y="618649"/>
            <a:ext cx="58683" cy="6667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4" y="1471039"/>
            <a:ext cx="2102128" cy="32318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76" y="1485337"/>
            <a:ext cx="2360146" cy="32318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219" y="1471038"/>
            <a:ext cx="2401227" cy="32318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159" y="1492118"/>
            <a:ext cx="2319168" cy="32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91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3141</TotalTime>
  <Words>371</Words>
  <Application>Microsoft Office PowerPoint</Application>
  <PresentationFormat>화면 슬라이드 쇼(16:9)</PresentationFormat>
  <Paragraphs>77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맑은 고딕 Semilight</vt:lpstr>
      <vt:lpstr>맑은 고딕</vt:lpstr>
      <vt:lpstr>Cambria Math</vt:lpstr>
      <vt:lpstr>HyhwpEQ</vt:lpstr>
      <vt:lpstr>Arial</vt:lpstr>
      <vt:lpstr>Noto Sans CJK KR DemiLight</vt:lpstr>
      <vt:lpstr>宋体</vt:lpstr>
      <vt:lpstr>Montserrat</vt:lpstr>
      <vt:lpstr>Droid Serif</vt:lpstr>
      <vt:lpstr>微软雅黑</vt:lpstr>
      <vt:lpstr>Perdita template</vt:lpstr>
      <vt:lpstr>PowerPoint 프레젠테이션</vt:lpstr>
      <vt:lpstr>Portfolio</vt:lpstr>
      <vt:lpstr>Project</vt:lpstr>
      <vt:lpstr>Project</vt:lpstr>
      <vt:lpstr>Project</vt:lpstr>
      <vt:lpstr>Project</vt:lpstr>
      <vt:lpstr>Project</vt:lpstr>
      <vt:lpstr>Project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임승아</dc:creator>
  <cp:lastModifiedBy>Windows10</cp:lastModifiedBy>
  <cp:revision>76</cp:revision>
  <dcterms:modified xsi:type="dcterms:W3CDTF">2020-03-18T02:27:46Z</dcterms:modified>
  <cp:contentStatus/>
</cp:coreProperties>
</file>